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71" r:id="rId7"/>
    <p:sldId id="272" r:id="rId8"/>
    <p:sldId id="261" r:id="rId9"/>
    <p:sldId id="264" r:id="rId10"/>
    <p:sldId id="262" r:id="rId11"/>
    <p:sldId id="263" r:id="rId12"/>
    <p:sldId id="273" r:id="rId13"/>
    <p:sldId id="274" r:id="rId14"/>
    <p:sldId id="266" r:id="rId15"/>
    <p:sldId id="265" r:id="rId16"/>
    <p:sldId id="268" r:id="rId17"/>
    <p:sldId id="269" r:id="rId18"/>
    <p:sldId id="267" r:id="rId19"/>
    <p:sldId id="270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00" d="100"/>
          <a:sy n="200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2BF8-9315-A24F-9BB5-F32ADB715F06}" type="datetimeFigureOut">
              <a:rPr lang="en-US" smtClean="0"/>
              <a:t>16/7/24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4A07-722D-3E4E-A31D-FFFD1382E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3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2BF8-9315-A24F-9BB5-F32ADB715F06}" type="datetimeFigureOut">
              <a:rPr lang="en-US" smtClean="0"/>
              <a:t>16/7/24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4A07-722D-3E4E-A31D-FFFD1382E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1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2BF8-9315-A24F-9BB5-F32ADB715F06}" type="datetimeFigureOut">
              <a:rPr lang="en-US" smtClean="0"/>
              <a:t>16/7/24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4A07-722D-3E4E-A31D-FFFD1382E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908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2BF8-9315-A24F-9BB5-F32ADB715F06}" type="datetimeFigureOut">
              <a:rPr lang="en-US" smtClean="0"/>
              <a:t>16/7/24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4A07-722D-3E4E-A31D-FFFD1382E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97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2BF8-9315-A24F-9BB5-F32ADB715F06}" type="datetimeFigureOut">
              <a:rPr lang="en-US" smtClean="0"/>
              <a:t>16/7/24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4A07-722D-3E4E-A31D-FFFD1382E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5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2BF8-9315-A24F-9BB5-F32ADB715F06}" type="datetimeFigureOut">
              <a:rPr lang="en-US" smtClean="0"/>
              <a:t>16/7/24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4A07-722D-3E4E-A31D-FFFD1382E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2BF8-9315-A24F-9BB5-F32ADB715F06}" type="datetimeFigureOut">
              <a:rPr lang="en-US" smtClean="0"/>
              <a:t>16/7/24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4A07-722D-3E4E-A31D-FFFD1382E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36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2BF8-9315-A24F-9BB5-F32ADB715F06}" type="datetimeFigureOut">
              <a:rPr lang="en-US" smtClean="0"/>
              <a:t>16/7/24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4A07-722D-3E4E-A31D-FFFD1382E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60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2BF8-9315-A24F-9BB5-F32ADB715F06}" type="datetimeFigureOut">
              <a:rPr lang="en-US" smtClean="0"/>
              <a:t>16/7/24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4A07-722D-3E4E-A31D-FFFD1382E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5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2BF8-9315-A24F-9BB5-F32ADB715F06}" type="datetimeFigureOut">
              <a:rPr lang="en-US" smtClean="0"/>
              <a:t>16/7/24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4A07-722D-3E4E-A31D-FFFD1382E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37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12BF8-9315-A24F-9BB5-F32ADB715F06}" type="datetimeFigureOut">
              <a:rPr lang="en-US" smtClean="0"/>
              <a:t>16/7/24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64A07-722D-3E4E-A31D-FFFD1382E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009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12BF8-9315-A24F-9BB5-F32ADB715F06}" type="datetimeFigureOut">
              <a:rPr lang="en-US" smtClean="0"/>
              <a:t>16/7/24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864A07-722D-3E4E-A31D-FFFD1382E3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82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55675"/>
            <a:ext cx="7772400" cy="1470025"/>
          </a:xfrm>
        </p:spPr>
        <p:txBody>
          <a:bodyPr/>
          <a:lstStyle/>
          <a:p>
            <a:r>
              <a:rPr lang="en-US" dirty="0"/>
              <a:t>Tides do weird things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6600" y="2895600"/>
            <a:ext cx="7613650" cy="1752600"/>
          </a:xfrm>
        </p:spPr>
        <p:txBody>
          <a:bodyPr/>
          <a:lstStyle/>
          <a:p>
            <a:r>
              <a:rPr lang="en-US" dirty="0" smtClean="0"/>
              <a:t>Don</a:t>
            </a:r>
            <a:r>
              <a:rPr lang="mr-IN" dirty="0" smtClean="0"/>
              <a:t>’</a:t>
            </a:r>
            <a:r>
              <a:rPr lang="en-US" dirty="0" smtClean="0"/>
              <a:t>t assume it will be the same next time!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315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Seasons (angle to the sun)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Solar Declination  </a:t>
            </a:r>
            <a:endParaRPr lang="en-AU" dirty="0" smtClean="0"/>
          </a:p>
          <a:p>
            <a:pPr lvl="1"/>
            <a:r>
              <a:rPr lang="en-US" dirty="0" smtClean="0"/>
              <a:t>December 22</a:t>
            </a:r>
            <a:r>
              <a:rPr lang="en-US" baseline="30000" dirty="0" smtClean="0"/>
              <a:t>nd</a:t>
            </a:r>
            <a:r>
              <a:rPr lang="en-US" dirty="0" smtClean="0"/>
              <a:t> is when the southern hemisphere is at the closest angle to the Sun.</a:t>
            </a:r>
            <a:endParaRPr lang="en-AU" dirty="0" smtClean="0"/>
          </a:p>
          <a:p>
            <a:pPr lvl="1"/>
            <a:r>
              <a:rPr lang="en-US" dirty="0" smtClean="0"/>
              <a:t>Solar plane is at an angle of 23 degrees to the equator</a:t>
            </a:r>
          </a:p>
          <a:p>
            <a:pPr lvl="1"/>
            <a:r>
              <a:rPr lang="en-US" dirty="0" smtClean="0"/>
              <a:t>Don</a:t>
            </a:r>
            <a:r>
              <a:rPr lang="mr-IN" dirty="0" smtClean="0"/>
              <a:t>’</a:t>
            </a:r>
            <a:r>
              <a:rPr lang="en-US" dirty="0" smtClean="0"/>
              <a:t>t confuse proximity to the sun with angle to the sun </a:t>
            </a:r>
            <a:r>
              <a:rPr lang="mr-IN" dirty="0" smtClean="0"/>
              <a:t>–</a:t>
            </a:r>
            <a:r>
              <a:rPr lang="en-US" dirty="0" smtClean="0"/>
              <a:t> both occur on an annual cycle </a:t>
            </a:r>
            <a:r>
              <a:rPr lang="mr-IN" dirty="0" smtClean="0"/>
              <a:t>–</a:t>
            </a:r>
            <a:r>
              <a:rPr lang="en-US" dirty="0" smtClean="0"/>
              <a:t> 11 days apart </a:t>
            </a:r>
            <a:endParaRPr lang="en-A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293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Lunar seasons (angle to the moon)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Angle changes over an 18.6 year cycle</a:t>
            </a:r>
            <a:endParaRPr lang="en-AU" dirty="0"/>
          </a:p>
          <a:p>
            <a:pPr lvl="1"/>
            <a:r>
              <a:rPr lang="en-US" dirty="0"/>
              <a:t>Angle of the moon orbit is 5 degrees to </a:t>
            </a:r>
            <a:r>
              <a:rPr lang="en-US" dirty="0" smtClean="0"/>
              <a:t>solar plane</a:t>
            </a:r>
            <a:r>
              <a:rPr lang="en-US" dirty="0"/>
              <a:t>.  </a:t>
            </a:r>
            <a:endParaRPr lang="en-AU" dirty="0"/>
          </a:p>
          <a:p>
            <a:pPr lvl="1"/>
            <a:r>
              <a:rPr lang="en-US" dirty="0"/>
              <a:t>Therefore the </a:t>
            </a:r>
            <a:r>
              <a:rPr lang="en-US" dirty="0" smtClean="0"/>
              <a:t>lunar orbit </a:t>
            </a:r>
            <a:r>
              <a:rPr lang="en-US" dirty="0"/>
              <a:t>can range from 18 to 28 degrees throughout the </a:t>
            </a:r>
            <a:r>
              <a:rPr lang="en-US" dirty="0" smtClean="0"/>
              <a:t>18.6 year cycle </a:t>
            </a:r>
            <a:r>
              <a:rPr lang="en-US" dirty="0"/>
              <a:t>(23 +/- 5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This can have a big effect on </a:t>
            </a:r>
            <a:r>
              <a:rPr lang="en-US" dirty="0"/>
              <a:t>Diurnal inequality </a:t>
            </a:r>
            <a:endParaRPr lang="en-AU" dirty="0"/>
          </a:p>
        </p:txBody>
      </p:sp>
      <p:pic>
        <p:nvPicPr>
          <p:cNvPr id="4" name="Picture 3" descr="Macintosh HD:Users:GGimac:Downloads:IMG_286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194" y="4623434"/>
            <a:ext cx="4631055" cy="18345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5892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Diurnal, Semidiurnal, Mixed, None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343150"/>
          </a:xfrm>
        </p:spPr>
        <p:txBody>
          <a:bodyPr/>
          <a:lstStyle/>
          <a:p>
            <a:r>
              <a:rPr lang="en-US" dirty="0" smtClean="0"/>
              <a:t>Diurnal </a:t>
            </a:r>
            <a:r>
              <a:rPr lang="mr-IN" dirty="0" smtClean="0"/>
              <a:t>–</a:t>
            </a:r>
            <a:r>
              <a:rPr lang="en-US" dirty="0" smtClean="0"/>
              <a:t> One tide/day are rare</a:t>
            </a:r>
          </a:p>
          <a:p>
            <a:r>
              <a:rPr lang="en-US" dirty="0" smtClean="0"/>
              <a:t>Semidiurnal </a:t>
            </a:r>
            <a:r>
              <a:rPr lang="mr-IN" dirty="0" smtClean="0"/>
              <a:t>–</a:t>
            </a:r>
            <a:r>
              <a:rPr lang="en-US" dirty="0" smtClean="0"/>
              <a:t> Two highs / lows per day</a:t>
            </a:r>
          </a:p>
          <a:p>
            <a:r>
              <a:rPr lang="en-US" dirty="0" smtClean="0"/>
              <a:t>Mixed </a:t>
            </a:r>
            <a:r>
              <a:rPr lang="mr-IN" dirty="0" smtClean="0"/>
              <a:t>–</a:t>
            </a:r>
            <a:r>
              <a:rPr lang="en-US" dirty="0" smtClean="0"/>
              <a:t> Higher high and lower low</a:t>
            </a:r>
          </a:p>
          <a:p>
            <a:r>
              <a:rPr lang="en-US" dirty="0" smtClean="0"/>
              <a:t>No tide </a:t>
            </a:r>
            <a:r>
              <a:rPr lang="mr-IN" dirty="0" smtClean="0"/>
              <a:t>–</a:t>
            </a:r>
            <a:r>
              <a:rPr lang="en-US" dirty="0" smtClean="0"/>
              <a:t> Amphidromic points</a:t>
            </a:r>
          </a:p>
          <a:p>
            <a:endParaRPr lang="en-US" dirty="0"/>
          </a:p>
        </p:txBody>
      </p:sp>
      <p:pic>
        <p:nvPicPr>
          <p:cNvPr id="4" name="Picture 3" descr="Image 16-7-24 at 3.08 p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4791"/>
            <a:ext cx="9144000" cy="289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466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16-7-24 at 3.15 p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5650"/>
            <a:ext cx="9144000" cy="4872038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3384550" y="4902200"/>
            <a:ext cx="6350" cy="247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5911850" y="4930775"/>
            <a:ext cx="6350" cy="2476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2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Amphidromic points (no tide)</a:t>
            </a:r>
            <a:r>
              <a:rPr lang="en-AU" dirty="0" smtClean="0"/>
              <a:t/>
            </a:r>
            <a:br>
              <a:rPr lang="en-AU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9951"/>
            <a:ext cx="8229600" cy="244475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Reflected </a:t>
            </a:r>
            <a:r>
              <a:rPr lang="en-US" sz="2400" dirty="0"/>
              <a:t>wave patterns balance out and no net change is detected.  </a:t>
            </a:r>
            <a:endParaRPr lang="en-US" sz="2400" dirty="0" smtClean="0"/>
          </a:p>
          <a:p>
            <a:r>
              <a:rPr lang="en-US" sz="2400" dirty="0" smtClean="0"/>
              <a:t>A rocking </a:t>
            </a:r>
            <a:r>
              <a:rPr lang="en-US" sz="2400" dirty="0"/>
              <a:t>oscillation </a:t>
            </a:r>
            <a:r>
              <a:rPr lang="en-US" sz="2400" dirty="0" smtClean="0"/>
              <a:t>around </a:t>
            </a:r>
            <a:r>
              <a:rPr lang="en-US" sz="2400" dirty="0"/>
              <a:t>a no</a:t>
            </a:r>
            <a:r>
              <a:rPr lang="en-US" sz="2400" dirty="0" smtClean="0"/>
              <a:t>-tide </a:t>
            </a:r>
            <a:r>
              <a:rPr lang="en-US" sz="2400" dirty="0"/>
              <a:t>point, </a:t>
            </a:r>
            <a:r>
              <a:rPr lang="en-US" sz="2400" dirty="0" smtClean="0"/>
              <a:t>usually near </a:t>
            </a:r>
            <a:r>
              <a:rPr lang="en-US" sz="2400" dirty="0"/>
              <a:t>the </a:t>
            </a:r>
            <a:r>
              <a:rPr lang="en-US" sz="2400" dirty="0" smtClean="0"/>
              <a:t>center </a:t>
            </a:r>
          </a:p>
          <a:p>
            <a:r>
              <a:rPr lang="en-US" sz="2400" dirty="0" smtClean="0"/>
              <a:t>Tahiti, the Galapagos and north of PNG have almost no tidal movement </a:t>
            </a:r>
            <a:endParaRPr lang="en-US" sz="2400" dirty="0"/>
          </a:p>
        </p:txBody>
      </p:sp>
      <p:pic>
        <p:nvPicPr>
          <p:cNvPr id="4" name="Picture 3" descr="Macintosh HD:Users:GGimac:Downloads:Nodes_antinodes_corrected_y-axis_and_x-axi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97571"/>
            <a:ext cx="8229600" cy="30300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0061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Lagging &amp; Priming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208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 smtClean="0"/>
              <a:t>Lagging </a:t>
            </a:r>
            <a:r>
              <a:rPr lang="en-US" sz="2800" dirty="0"/>
              <a:t>– In the first and third quarter the tides </a:t>
            </a:r>
            <a:r>
              <a:rPr lang="en-US" sz="2800" dirty="0" smtClean="0"/>
              <a:t>times are </a:t>
            </a:r>
            <a:r>
              <a:rPr lang="en-US" sz="2800" dirty="0"/>
              <a:t>retarded, in the </a:t>
            </a:r>
            <a:r>
              <a:rPr lang="en-US" sz="2800" dirty="0" smtClean="0"/>
              <a:t>second </a:t>
            </a:r>
            <a:r>
              <a:rPr lang="en-US" sz="2800" dirty="0"/>
              <a:t>and fourth they are advanced</a:t>
            </a:r>
            <a:endParaRPr lang="en-AU" sz="2800" dirty="0"/>
          </a:p>
          <a:p>
            <a:endParaRPr lang="en-US" dirty="0"/>
          </a:p>
        </p:txBody>
      </p:sp>
      <p:pic>
        <p:nvPicPr>
          <p:cNvPr id="4" name="Picture 3" descr="Image 16-7-24 at 2.23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950" y="2495550"/>
            <a:ext cx="4540250" cy="395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663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Coriolis effect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Clockwise movement within a bay or </a:t>
            </a:r>
            <a:r>
              <a:rPr lang="en-US" dirty="0" smtClean="0"/>
              <a:t>estuary </a:t>
            </a:r>
            <a:r>
              <a:rPr lang="en-US" dirty="0"/>
              <a:t>in  the Southern hemisphere</a:t>
            </a:r>
            <a:endParaRPr lang="en-AU" dirty="0"/>
          </a:p>
          <a:p>
            <a:pPr lvl="1"/>
            <a:r>
              <a:rPr lang="en-US" dirty="0"/>
              <a:t>Looking into a bay from the heads, the </a:t>
            </a:r>
            <a:r>
              <a:rPr lang="en-US" dirty="0" smtClean="0"/>
              <a:t>incoming </a:t>
            </a:r>
            <a:r>
              <a:rPr lang="en-US" dirty="0"/>
              <a:t>tide will slope up to the left.</a:t>
            </a:r>
            <a:endParaRPr lang="en-AU" dirty="0"/>
          </a:p>
          <a:p>
            <a:pPr lvl="1"/>
            <a:r>
              <a:rPr lang="en-US" dirty="0"/>
              <a:t>The </a:t>
            </a:r>
            <a:r>
              <a:rPr lang="en-US" dirty="0" smtClean="0"/>
              <a:t>outgoing </a:t>
            </a:r>
            <a:r>
              <a:rPr lang="en-US" dirty="0"/>
              <a:t>tide will slope upwards to the right</a:t>
            </a:r>
            <a:endParaRPr lang="en-AU" dirty="0"/>
          </a:p>
          <a:p>
            <a:pPr lvl="1"/>
            <a:r>
              <a:rPr lang="en-US" dirty="0"/>
              <a:t>This </a:t>
            </a:r>
            <a:r>
              <a:rPr lang="en-US" dirty="0" smtClean="0"/>
              <a:t>causes </a:t>
            </a:r>
            <a:r>
              <a:rPr lang="en-US" dirty="0"/>
              <a:t>a clockwise whirlpool effect across the body of water</a:t>
            </a:r>
            <a:endParaRPr lang="en-AU" dirty="0"/>
          </a:p>
          <a:p>
            <a:pPr lvl="1"/>
            <a:r>
              <a:rPr lang="en-US" dirty="0"/>
              <a:t>There will be a slightly greater tidal range on the left side of the bay</a:t>
            </a:r>
            <a:endParaRPr lang="en-A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857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Tidal </a:t>
            </a:r>
            <a:r>
              <a:rPr lang="en-US" dirty="0" smtClean="0"/>
              <a:t>Bores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451"/>
            <a:ext cx="8229600" cy="2082799"/>
          </a:xfrm>
        </p:spPr>
        <p:txBody>
          <a:bodyPr/>
          <a:lstStyle/>
          <a:p>
            <a:pPr lvl="1"/>
            <a:r>
              <a:rPr lang="en-US" sz="2400" dirty="0"/>
              <a:t>Gently sloping river bed or </a:t>
            </a:r>
            <a:r>
              <a:rPr lang="en-US" sz="2400" dirty="0" smtClean="0"/>
              <a:t>estuary </a:t>
            </a:r>
            <a:endParaRPr lang="en-AU" sz="2400" dirty="0"/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ncoming tide </a:t>
            </a:r>
            <a:r>
              <a:rPr lang="en-US" sz="2400" dirty="0"/>
              <a:t>reverses the </a:t>
            </a:r>
            <a:r>
              <a:rPr lang="en-US" sz="2400" dirty="0" smtClean="0"/>
              <a:t>energy </a:t>
            </a:r>
            <a:r>
              <a:rPr lang="en-US" sz="2400" dirty="0"/>
              <a:t>of the outgoing </a:t>
            </a:r>
            <a:r>
              <a:rPr lang="en-US" sz="2400" dirty="0" smtClean="0"/>
              <a:t>river</a:t>
            </a:r>
            <a:r>
              <a:rPr lang="en-AU" sz="2400" dirty="0" smtClean="0"/>
              <a:t> </a:t>
            </a:r>
            <a:r>
              <a:rPr lang="en-US" sz="2400" dirty="0" smtClean="0"/>
              <a:t>causing </a:t>
            </a:r>
            <a:r>
              <a:rPr lang="en-US" sz="2400" dirty="0"/>
              <a:t>a steep continuous wave</a:t>
            </a:r>
            <a:endParaRPr lang="en-AU" sz="2400" dirty="0"/>
          </a:p>
          <a:p>
            <a:pPr lvl="1"/>
            <a:r>
              <a:rPr lang="en-US" sz="2400" dirty="0"/>
              <a:t>River Trent England, Cook Inlet Alaska, </a:t>
            </a:r>
            <a:r>
              <a:rPr lang="en-US" sz="2400" dirty="0" smtClean="0"/>
              <a:t>Chainman's </a:t>
            </a:r>
            <a:r>
              <a:rPr lang="en-US" sz="2400" dirty="0"/>
              <a:t>Hat in Port Philip Bay.</a:t>
            </a:r>
            <a:endParaRPr lang="en-AU" sz="2400" dirty="0"/>
          </a:p>
          <a:p>
            <a:endParaRPr lang="en-US" dirty="0"/>
          </a:p>
        </p:txBody>
      </p:sp>
      <p:pic>
        <p:nvPicPr>
          <p:cNvPr id="4" name="Picture 3" descr="Bo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801" y="3222124"/>
            <a:ext cx="5973644" cy="345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2440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Sea level rise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AU" dirty="0" smtClean="0"/>
              <a:t>As the water depth increases, the wavelength of the tidal wave will increase. </a:t>
            </a:r>
          </a:p>
          <a:p>
            <a:pPr lvl="1"/>
            <a:r>
              <a:rPr lang="en-AU" dirty="0"/>
              <a:t>E</a:t>
            </a:r>
            <a:r>
              <a:rPr lang="en-AU" dirty="0" smtClean="0"/>
              <a:t>ffect of sea level rise will be mo</a:t>
            </a:r>
            <a:r>
              <a:rPr lang="en-AU" dirty="0" smtClean="0"/>
              <a:t>re pronounced in coastal regions, </a:t>
            </a:r>
          </a:p>
          <a:p>
            <a:pPr lvl="2"/>
            <a:r>
              <a:rPr lang="en-AU" dirty="0" smtClean="0"/>
              <a:t>Relative change in water depth will be larger compared to the relative change in open ocean. </a:t>
            </a:r>
          </a:p>
          <a:p>
            <a:pPr lvl="1"/>
            <a:r>
              <a:rPr lang="en-AU" dirty="0" smtClean="0"/>
              <a:t>The amount of sea-level rise differs per region.  </a:t>
            </a:r>
          </a:p>
          <a:p>
            <a:pPr lvl="1"/>
            <a:r>
              <a:rPr lang="en-AU" dirty="0"/>
              <a:t>S</a:t>
            </a:r>
            <a:r>
              <a:rPr lang="en-AU" dirty="0" smtClean="0"/>
              <a:t>ea-level rise results in less bottom friction and therefore less energy dissipation.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197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Calibration of tides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adjustment for difference between calculated tide and actual tide</a:t>
            </a:r>
          </a:p>
          <a:p>
            <a:r>
              <a:rPr lang="en-US" dirty="0" smtClean="0"/>
              <a:t>Adjusting factor must be recalibrated after dredging, ocean slumping, earthquakes</a:t>
            </a:r>
          </a:p>
          <a:p>
            <a:r>
              <a:rPr lang="en-US" dirty="0" smtClean="0"/>
              <a:t>Climate change</a:t>
            </a:r>
          </a:p>
          <a:p>
            <a:pPr lvl="2"/>
            <a:r>
              <a:rPr lang="en-US" dirty="0"/>
              <a:t>1990’s </a:t>
            </a:r>
            <a:r>
              <a:rPr lang="en-US" dirty="0" smtClean="0"/>
              <a:t>averaged around </a:t>
            </a:r>
            <a:r>
              <a:rPr lang="en-US" dirty="0"/>
              <a:t>2mm per year</a:t>
            </a:r>
            <a:endParaRPr lang="en-AU" dirty="0"/>
          </a:p>
          <a:p>
            <a:pPr lvl="2"/>
            <a:r>
              <a:rPr lang="en-US" dirty="0" smtClean="0"/>
              <a:t>Currently </a:t>
            </a:r>
            <a:r>
              <a:rPr lang="en-US" dirty="0"/>
              <a:t>4-5mm per </a:t>
            </a:r>
            <a:r>
              <a:rPr lang="en-US" dirty="0" smtClean="0"/>
              <a:t>year</a:t>
            </a:r>
            <a:endParaRPr lang="en-AU" dirty="0" smtClean="0"/>
          </a:p>
          <a:p>
            <a:pPr lvl="2"/>
            <a:r>
              <a:rPr lang="en-US" dirty="0" smtClean="0"/>
              <a:t>Northern </a:t>
            </a:r>
            <a:r>
              <a:rPr lang="en-US" dirty="0"/>
              <a:t>Australia 6mm per year</a:t>
            </a:r>
            <a:endParaRPr lang="en-AU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15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not a tide?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Tidal wave is not a Tsunami or a swell</a:t>
            </a:r>
          </a:p>
          <a:p>
            <a:r>
              <a:rPr lang="en-US" dirty="0" smtClean="0"/>
              <a:t>Tsunamis are caused by factors outside of the astrological tidal movement, e.g. slumping / earthquakes</a:t>
            </a:r>
          </a:p>
          <a:p>
            <a:r>
              <a:rPr lang="en-US" dirty="0" smtClean="0"/>
              <a:t>Swell is due to weather 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85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Tide charts for Port Philip </a:t>
            </a:r>
            <a:r>
              <a:rPr lang="en-US" dirty="0" smtClean="0"/>
              <a:t>Bay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300" y="1270001"/>
            <a:ext cx="8585200" cy="457200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Port Philip Heads		</a:t>
            </a:r>
            <a:r>
              <a:rPr lang="en-US" sz="2400" b="1" dirty="0" smtClean="0"/>
              <a:t>South </a:t>
            </a:r>
            <a:r>
              <a:rPr lang="en-US" sz="2400" b="1" dirty="0"/>
              <a:t>Channel Fort		South Channel Pile</a:t>
            </a:r>
            <a:endParaRPr lang="en-AU" sz="2400" dirty="0"/>
          </a:p>
          <a:p>
            <a:endParaRPr lang="en-US" dirty="0"/>
          </a:p>
        </p:txBody>
      </p:sp>
      <p:pic>
        <p:nvPicPr>
          <p:cNvPr id="7" name="Picture 6" descr="Image 16-7-24 at 3.25 p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3388"/>
            <a:ext cx="9144000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7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a tide?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Basic understanding is sun and moon rotation</a:t>
            </a:r>
          </a:p>
          <a:p>
            <a:r>
              <a:rPr lang="en-US" sz="2400" dirty="0" smtClean="0"/>
              <a:t>Spring and Neap </a:t>
            </a:r>
            <a:r>
              <a:rPr lang="mr-IN" sz="2400" dirty="0" smtClean="0"/>
              <a:t>–</a:t>
            </a:r>
            <a:r>
              <a:rPr lang="en-US" sz="2400" dirty="0" smtClean="0"/>
              <a:t> two constituent factors</a:t>
            </a:r>
          </a:p>
          <a:p>
            <a:r>
              <a:rPr lang="en-US" sz="2400" dirty="0" smtClean="0"/>
              <a:t>Weather bureau </a:t>
            </a:r>
            <a:r>
              <a:rPr lang="en-US" sz="2400" dirty="0"/>
              <a:t>(NOAA &amp; BOM) typically use up to 37 constituents to calculate </a:t>
            </a:r>
            <a:r>
              <a:rPr lang="en-US" sz="2400" dirty="0" smtClean="0"/>
              <a:t>tides.</a:t>
            </a:r>
            <a:endParaRPr lang="en-AU" sz="2400" dirty="0"/>
          </a:p>
          <a:p>
            <a:r>
              <a:rPr lang="en-US" sz="2400" dirty="0"/>
              <a:t>But in Anchorage Alaska and </a:t>
            </a:r>
            <a:r>
              <a:rPr lang="en-US" sz="2400" dirty="0" smtClean="0"/>
              <a:t>Philadelphia </a:t>
            </a:r>
            <a:r>
              <a:rPr lang="en-US" sz="2400" dirty="0"/>
              <a:t>it takes over 100 factors to calculate their tides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Neil </a:t>
            </a:r>
            <a:r>
              <a:rPr lang="en-US" sz="2400" dirty="0" err="1" smtClean="0"/>
              <a:t>deGrasse</a:t>
            </a:r>
            <a:r>
              <a:rPr lang="en-US" sz="2400" dirty="0" smtClean="0"/>
              <a:t> Tyson: Tide doesn't come to us, we rotate through it!</a:t>
            </a:r>
            <a:endParaRPr lang="en-AU" sz="2400" dirty="0" smtClean="0"/>
          </a:p>
          <a:p>
            <a:endParaRPr lang="en-AU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53067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123" y="355929"/>
            <a:ext cx="8229600" cy="1707112"/>
          </a:xfrm>
        </p:spPr>
        <p:txBody>
          <a:bodyPr/>
          <a:lstStyle/>
          <a:p>
            <a:r>
              <a:rPr lang="en-US" sz="2400" dirty="0"/>
              <a:t>William </a:t>
            </a:r>
            <a:r>
              <a:rPr lang="en-US" sz="2400" dirty="0" err="1"/>
              <a:t>Ferrel</a:t>
            </a:r>
            <a:r>
              <a:rPr lang="en-US" sz="2400" dirty="0"/>
              <a:t> Tide Machine (1885) used 19 constituents to predict tides.</a:t>
            </a:r>
            <a:endParaRPr lang="en-AU" sz="2400" dirty="0"/>
          </a:p>
          <a:p>
            <a:r>
              <a:rPr lang="en-US" sz="2400" dirty="0"/>
              <a:t>By 1912 </a:t>
            </a:r>
            <a:r>
              <a:rPr lang="en-US" sz="2400" dirty="0" smtClean="0"/>
              <a:t>the Harris </a:t>
            </a:r>
            <a:r>
              <a:rPr lang="en-US" sz="2400" dirty="0"/>
              <a:t>&amp; Fisher </a:t>
            </a:r>
            <a:r>
              <a:rPr lang="en-US" sz="2400" dirty="0" smtClean="0"/>
              <a:t>machine used </a:t>
            </a:r>
            <a:r>
              <a:rPr lang="en-US" sz="2400" dirty="0"/>
              <a:t>37 constituents.</a:t>
            </a:r>
            <a:endParaRPr lang="en-AU" sz="2400" dirty="0"/>
          </a:p>
          <a:p>
            <a:r>
              <a:rPr lang="en-US" sz="2400" dirty="0"/>
              <a:t>It takes 19 years to run a full cycle of the data.</a:t>
            </a:r>
            <a:endParaRPr lang="en-AU" sz="2400" dirty="0"/>
          </a:p>
          <a:p>
            <a:endParaRPr lang="en-US" dirty="0"/>
          </a:p>
        </p:txBody>
      </p:sp>
      <p:pic>
        <p:nvPicPr>
          <p:cNvPr id="4" name="Picture 3" descr="Macintosh HD:Users:GGimac:Dropbox:VSAG (Andrews notes):Tides:William Ferrel Tide Machine front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86" y="2172641"/>
            <a:ext cx="3426313" cy="4182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acintosh HD:Users:GGimac:Dropbox:VSAG (Andrews notes):Tides:William Ferrel Tide Machine rear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601" y="2172641"/>
            <a:ext cx="3726258" cy="4182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2791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Tidal factors </a:t>
            </a:r>
            <a:r>
              <a:rPr lang="mr-IN" dirty="0" smtClean="0"/>
              <a:t>–</a:t>
            </a:r>
            <a:r>
              <a:rPr lang="en-US" dirty="0" smtClean="0"/>
              <a:t> the 2 basics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Moon</a:t>
            </a:r>
            <a:endParaRPr lang="en-AU" dirty="0"/>
          </a:p>
          <a:p>
            <a:pPr lvl="0"/>
            <a:r>
              <a:rPr lang="en-US" dirty="0"/>
              <a:t>Sun (Sun tide = Moon tide X 46%)</a:t>
            </a:r>
            <a:endParaRPr lang="en-AU" dirty="0"/>
          </a:p>
          <a:p>
            <a:pPr lvl="0"/>
            <a:r>
              <a:rPr lang="en-US" dirty="0"/>
              <a:t>Relative alignment of sun and moon – Spring &amp; Neap tides</a:t>
            </a:r>
            <a:endParaRPr lang="en-AU" dirty="0"/>
          </a:p>
          <a:p>
            <a:pPr lvl="1"/>
            <a:r>
              <a:rPr lang="en-US" dirty="0"/>
              <a:t>Forces are added during Spring Tides</a:t>
            </a:r>
            <a:endParaRPr lang="en-AU" dirty="0"/>
          </a:p>
          <a:p>
            <a:pPr lvl="1"/>
            <a:r>
              <a:rPr lang="en-US" dirty="0"/>
              <a:t>Forces are adjacent during Neap </a:t>
            </a:r>
            <a:r>
              <a:rPr lang="en-US" dirty="0" smtClean="0"/>
              <a:t>tides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61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Spring and Neap </a:t>
            </a:r>
            <a:r>
              <a:rPr lang="en-US" dirty="0" smtClean="0"/>
              <a:t>tides</a:t>
            </a:r>
            <a:endParaRPr lang="en-US" dirty="0"/>
          </a:p>
        </p:txBody>
      </p:sp>
      <p:pic>
        <p:nvPicPr>
          <p:cNvPr id="4" name="Picture 3" descr="Image 16-7-24 at 12.43 p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316855"/>
            <a:ext cx="8686800" cy="483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42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and Neap tides</a:t>
            </a:r>
            <a:endParaRPr lang="en-US" dirty="0"/>
          </a:p>
        </p:txBody>
      </p:sp>
      <p:pic>
        <p:nvPicPr>
          <p:cNvPr id="6" name="Picture 5" descr="sprin neap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92350"/>
            <a:ext cx="9144000" cy="53061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93950" y="1530350"/>
            <a:ext cx="4260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Port Philip seems to be not-quite-right for our Neap when compared to Perth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153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Gravity over distance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Distance of moon from earth – </a:t>
            </a:r>
            <a:r>
              <a:rPr lang="en-US" dirty="0" smtClean="0"/>
              <a:t>elliptical </a:t>
            </a:r>
            <a:r>
              <a:rPr lang="en-US" dirty="0"/>
              <a:t>orbit </a:t>
            </a:r>
            <a:r>
              <a:rPr lang="en-US" dirty="0" smtClean="0"/>
              <a:t>once </a:t>
            </a:r>
            <a:r>
              <a:rPr lang="en-US" dirty="0"/>
              <a:t>per month </a:t>
            </a:r>
            <a:endParaRPr lang="en-US" dirty="0" smtClean="0"/>
          </a:p>
          <a:p>
            <a:pPr lvl="1"/>
            <a:r>
              <a:rPr lang="en-US" dirty="0" smtClean="0"/>
              <a:t>Once per month moon is closer - greater influence on tides (perigee)</a:t>
            </a:r>
            <a:endParaRPr lang="en-AU" dirty="0" smtClean="0"/>
          </a:p>
          <a:p>
            <a:pPr lvl="1"/>
            <a:r>
              <a:rPr lang="en-US" dirty="0" smtClean="0"/>
              <a:t>Once </a:t>
            </a:r>
            <a:r>
              <a:rPr lang="en-US" dirty="0"/>
              <a:t>per </a:t>
            </a:r>
            <a:r>
              <a:rPr lang="en-US" dirty="0" smtClean="0"/>
              <a:t>month </a:t>
            </a:r>
            <a:r>
              <a:rPr lang="en-US" dirty="0"/>
              <a:t>moon is further </a:t>
            </a:r>
            <a:r>
              <a:rPr lang="en-US" dirty="0" smtClean="0"/>
              <a:t>- </a:t>
            </a:r>
            <a:r>
              <a:rPr lang="en-US" dirty="0"/>
              <a:t>smaller lunar tides – (apogee</a:t>
            </a:r>
            <a:r>
              <a:rPr lang="en-US" dirty="0" smtClean="0"/>
              <a:t>)</a:t>
            </a:r>
          </a:p>
          <a:p>
            <a:pPr lvl="1"/>
            <a:endParaRPr lang="en-AU" dirty="0"/>
          </a:p>
          <a:p>
            <a:r>
              <a:rPr lang="en-US" dirty="0"/>
              <a:t>Distance of earth from Sun – </a:t>
            </a:r>
            <a:r>
              <a:rPr lang="en-US" dirty="0" smtClean="0"/>
              <a:t>elliptical </a:t>
            </a:r>
            <a:r>
              <a:rPr lang="en-US" dirty="0"/>
              <a:t>orbit </a:t>
            </a:r>
            <a:r>
              <a:rPr lang="en-US" dirty="0" smtClean="0"/>
              <a:t>once </a:t>
            </a:r>
            <a:r>
              <a:rPr lang="en-US" dirty="0"/>
              <a:t>per </a:t>
            </a:r>
            <a:r>
              <a:rPr lang="en-US" dirty="0" smtClean="0"/>
              <a:t>year </a:t>
            </a:r>
            <a:endParaRPr lang="en-AU" dirty="0"/>
          </a:p>
          <a:p>
            <a:pPr lvl="1"/>
            <a:r>
              <a:rPr lang="en-US" dirty="0" smtClean="0"/>
              <a:t>Due to orbital eccentricity the earth is 5% closer to the sun in the southern hemisphere summer than northern summer – hotter</a:t>
            </a:r>
          </a:p>
          <a:p>
            <a:pPr lvl="2"/>
            <a:r>
              <a:rPr lang="en-US" dirty="0" smtClean="0"/>
              <a:t>Closest </a:t>
            </a:r>
            <a:r>
              <a:rPr lang="en-US" dirty="0"/>
              <a:t>to </a:t>
            </a:r>
            <a:r>
              <a:rPr lang="en-US" dirty="0" smtClean="0"/>
              <a:t>Sun </a:t>
            </a:r>
            <a:r>
              <a:rPr lang="en-US" dirty="0"/>
              <a:t>in the southern summer (January 2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Furthest from Sun in </a:t>
            </a:r>
            <a:r>
              <a:rPr lang="en-US" dirty="0"/>
              <a:t>northern summer (July 2) </a:t>
            </a:r>
          </a:p>
          <a:p>
            <a:pPr lvl="2"/>
            <a:r>
              <a:rPr lang="en-US" dirty="0" smtClean="0"/>
              <a:t>Southern summers are hotter than northern summers</a:t>
            </a:r>
          </a:p>
          <a:p>
            <a:pPr lvl="2"/>
            <a:r>
              <a:rPr lang="en-US" dirty="0" smtClean="0"/>
              <a:t>Gravitational pull from the sun is proportionally greater in our summer</a:t>
            </a:r>
            <a:endParaRPr lang="en-AU" dirty="0"/>
          </a:p>
          <a:p>
            <a:endParaRPr lang="en-US" dirty="0" smtClean="0"/>
          </a:p>
          <a:p>
            <a:r>
              <a:rPr lang="en-US" dirty="0" smtClean="0"/>
              <a:t>Don't </a:t>
            </a:r>
            <a:r>
              <a:rPr lang="en-US" dirty="0"/>
              <a:t>confuse distance to the </a:t>
            </a:r>
            <a:r>
              <a:rPr lang="en-US" dirty="0" smtClean="0"/>
              <a:t>sun/moon </a:t>
            </a:r>
            <a:r>
              <a:rPr lang="en-US" dirty="0"/>
              <a:t>with </a:t>
            </a:r>
            <a:r>
              <a:rPr lang="en-US" dirty="0" smtClean="0"/>
              <a:t>angle</a:t>
            </a:r>
          </a:p>
          <a:p>
            <a:pPr lvl="1"/>
            <a:r>
              <a:rPr lang="en-US" dirty="0" smtClean="0"/>
              <a:t>Angle </a:t>
            </a:r>
            <a:r>
              <a:rPr lang="en-US" dirty="0"/>
              <a:t>is called Declination – see next </a:t>
            </a:r>
            <a:r>
              <a:rPr lang="en-US" dirty="0" smtClean="0"/>
              <a:t>slide</a:t>
            </a:r>
            <a:endParaRPr lang="en-AU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62952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tides?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Diurnal inequality  </a:t>
            </a:r>
            <a:endParaRPr lang="en-US" dirty="0" smtClean="0"/>
          </a:p>
          <a:p>
            <a:pPr lvl="1"/>
            <a:r>
              <a:rPr lang="en-US" dirty="0" smtClean="0"/>
              <a:t>Earth </a:t>
            </a:r>
            <a:r>
              <a:rPr lang="en-US" dirty="0"/>
              <a:t>rotates at an angle to the moon and sun</a:t>
            </a:r>
            <a:endParaRPr lang="en-AU" dirty="0"/>
          </a:p>
          <a:p>
            <a:pPr lvl="1"/>
            <a:r>
              <a:rPr lang="en-US" dirty="0"/>
              <a:t>One tide per day is can be closer to the moon alignment than the other</a:t>
            </a:r>
            <a:endParaRPr lang="en-AU" dirty="0"/>
          </a:p>
          <a:p>
            <a:pPr lvl="1"/>
            <a:r>
              <a:rPr lang="en-US" dirty="0" smtClean="0"/>
              <a:t>Extreme </a:t>
            </a:r>
            <a:r>
              <a:rPr lang="en-US" dirty="0"/>
              <a:t>diurnal inequality can cause a diurnal tide (one </a:t>
            </a:r>
            <a:r>
              <a:rPr lang="en-US" dirty="0" smtClean="0"/>
              <a:t>tide </a:t>
            </a:r>
            <a:r>
              <a:rPr lang="en-US" dirty="0"/>
              <a:t>per </a:t>
            </a:r>
            <a:r>
              <a:rPr lang="en-US" dirty="0" smtClean="0"/>
              <a:t>day or a missing tide)</a:t>
            </a:r>
          </a:p>
          <a:p>
            <a:pPr lvl="1"/>
            <a:endParaRPr lang="en-AU" dirty="0" smtClean="0"/>
          </a:p>
          <a:p>
            <a:endParaRPr lang="en-US" dirty="0"/>
          </a:p>
        </p:txBody>
      </p:sp>
      <p:pic>
        <p:nvPicPr>
          <p:cNvPr id="4" name="Picture 3" descr="Image 16-7-24 at 11.36 am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" y="184150"/>
            <a:ext cx="914400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445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846</Words>
  <Application>Microsoft Macintosh PowerPoint</Application>
  <PresentationFormat>On-screen Show (4:3)</PresentationFormat>
  <Paragraphs>89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Tides do weird things!</vt:lpstr>
      <vt:lpstr>What is not a tide?</vt:lpstr>
      <vt:lpstr>What makes a tide?</vt:lpstr>
      <vt:lpstr>PowerPoint Presentation</vt:lpstr>
      <vt:lpstr>Tidal factors – the 2 basics </vt:lpstr>
      <vt:lpstr>Spring and Neap tides</vt:lpstr>
      <vt:lpstr>Spring and Neap tides</vt:lpstr>
      <vt:lpstr>Gravity over distance</vt:lpstr>
      <vt:lpstr>Missing tides?</vt:lpstr>
      <vt:lpstr>Solar Seasons (angle to the sun)</vt:lpstr>
      <vt:lpstr>Lunar seasons (angle to the moon)</vt:lpstr>
      <vt:lpstr>Diurnal, Semidiurnal, Mixed, None</vt:lpstr>
      <vt:lpstr>PowerPoint Presentation</vt:lpstr>
      <vt:lpstr>Amphidromic points (no tide) </vt:lpstr>
      <vt:lpstr>Lagging &amp; Priming </vt:lpstr>
      <vt:lpstr>Coriolis effect </vt:lpstr>
      <vt:lpstr>Tidal Bores</vt:lpstr>
      <vt:lpstr>Sea level rise</vt:lpstr>
      <vt:lpstr>Calibration of tides</vt:lpstr>
      <vt:lpstr>Tide charts for Port Philip Bay</vt:lpstr>
    </vt:vector>
  </TitlesOfParts>
  <Company>GardenGlow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Tides do weird things!</dc:title>
  <dc:creator>Andrew McKernan</dc:creator>
  <cp:lastModifiedBy>Andrew McKernan</cp:lastModifiedBy>
  <cp:revision>18</cp:revision>
  <dcterms:created xsi:type="dcterms:W3CDTF">2024-07-16T00:56:31Z</dcterms:created>
  <dcterms:modified xsi:type="dcterms:W3CDTF">2024-07-16T05:45:57Z</dcterms:modified>
</cp:coreProperties>
</file>